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Arimo Bold" panose="020B0604020202020204" charset="0"/>
      <p:regular r:id="rId12"/>
    </p:embeddedFont>
    <p:embeddedFont>
      <p:font typeface="Fraunces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54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15.08.2025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7709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4242047"/>
            <a:ext cx="8624144" cy="840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 dirty="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Task &amp; Reminder Notifier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5467499"/>
            <a:ext cx="9445526" cy="410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 dirty="0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Your Personal Desktop Assistant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0782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1564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-37798"/>
            <a:ext cx="18288000" cy="5488066"/>
            <a:chOff x="-27709" y="-32545"/>
            <a:chExt cx="24384000" cy="4725416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-27709" y="-32545"/>
              <a:ext cx="24384000" cy="4725416"/>
            </a:xfrm>
            <a:custGeom>
              <a:avLst/>
              <a:gdLst/>
              <a:ahLst/>
              <a:cxnLst/>
              <a:rect l="l" t="t" r="r" b="b"/>
              <a:pathLst>
                <a:path w="24384000" h="4725416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" r="-10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13019" y="342901"/>
            <a:ext cx="16303525" cy="4800600"/>
            <a:chOff x="237330" y="-15279"/>
            <a:chExt cx="8432884" cy="6400799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237330" y="-15279"/>
              <a:ext cx="8432884" cy="6400799"/>
            </a:xfrm>
            <a:custGeom>
              <a:avLst/>
              <a:gdLst/>
              <a:ahLst/>
              <a:cxnLst/>
              <a:rect l="l" t="t" r="r" b="b"/>
              <a:pathLst>
                <a:path w="5525516" h="3780409">
                  <a:moveTo>
                    <a:pt x="0" y="0"/>
                  </a:moveTo>
                  <a:lnTo>
                    <a:pt x="5525516" y="0"/>
                  </a:lnTo>
                  <a:lnTo>
                    <a:pt x="5525516" y="3780409"/>
                  </a:lnTo>
                  <a:lnTo>
                    <a:pt x="0" y="3780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4" b="-64"/>
              </a:stretch>
            </a:blipFill>
          </p:spPr>
          <p:txBody>
            <a:bodyPr/>
            <a:lstStyle/>
            <a:p>
              <a:pPr algn="ctr"/>
              <a:endParaRPr lang="en-IN" dirty="0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350239" y="5657757"/>
            <a:ext cx="5670649" cy="679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4437" dirty="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Abstract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13020" y="6644134"/>
            <a:ext cx="16303526" cy="1333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 dirty="0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In today's fast-paced world, staying organized is crucial. This project addresses the need for a simple, yet powerful, desktop notification application. It provides users with a reliable way to schedule custom reminders, ensuring important tasks and events are never missed.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450360" y="1021232"/>
            <a:ext cx="5670649" cy="679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4437" dirty="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Key Features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3315741"/>
            <a:ext cx="8009930" cy="2550616"/>
            <a:chOff x="0" y="0"/>
            <a:chExt cx="10679907" cy="34008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679938" cy="3400806"/>
            </a:xfrm>
            <a:custGeom>
              <a:avLst/>
              <a:gdLst/>
              <a:ahLst/>
              <a:cxnLst/>
              <a:rect l="l" t="t" r="r" b="b"/>
              <a:pathLst>
                <a:path w="10679938" h="3400806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3156966"/>
                  </a:lnTo>
                  <a:cubicBezTo>
                    <a:pt x="10679938" y="3291586"/>
                    <a:pt x="10570718" y="3400806"/>
                    <a:pt x="10436098" y="3400806"/>
                  </a:cubicBezTo>
                  <a:lnTo>
                    <a:pt x="243840" y="3400806"/>
                  </a:lnTo>
                  <a:cubicBezTo>
                    <a:pt x="109220" y="3400806"/>
                    <a:pt x="0" y="3291586"/>
                    <a:pt x="0" y="3156966"/>
                  </a:cubicBez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92238" y="3277641"/>
            <a:ext cx="8009930" cy="152400"/>
            <a:chOff x="0" y="0"/>
            <a:chExt cx="10679907" cy="203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338" y="0"/>
                  </a:lnTo>
                  <a:cubicBezTo>
                    <a:pt x="10634472" y="0"/>
                    <a:pt x="10679938" y="45466"/>
                    <a:pt x="10679938" y="101600"/>
                  </a:cubicBezTo>
                  <a:cubicBezTo>
                    <a:pt x="10679938" y="157734"/>
                    <a:pt x="10634472" y="203200"/>
                    <a:pt x="10578338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4571925" y="2890540"/>
            <a:ext cx="850553" cy="850552"/>
            <a:chOff x="0" y="0"/>
            <a:chExt cx="1134070" cy="11340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4827018" y="2998440"/>
            <a:ext cx="340221" cy="52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50"/>
              </a:lnSpc>
            </a:pPr>
            <a:r>
              <a:rPr lang="en-US" sz="2625">
                <a:solidFill>
                  <a:srgbClr val="000000"/>
                </a:solidFill>
                <a:latin typeface="Fraunces"/>
                <a:ea typeface="Fraunces"/>
                <a:cs typeface="Fraunces"/>
                <a:sym typeface="Fraunces"/>
              </a:rPr>
              <a:t>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13855" y="4014936"/>
            <a:ext cx="3584525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Custom Notifications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3855" y="4532710"/>
            <a:ext cx="7366695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Set titles, messages, times, icons, and sounds.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285685" y="3315741"/>
            <a:ext cx="8010079" cy="2550616"/>
            <a:chOff x="0" y="0"/>
            <a:chExt cx="10680105" cy="340082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680065" cy="3400806"/>
            </a:xfrm>
            <a:custGeom>
              <a:avLst/>
              <a:gdLst/>
              <a:ahLst/>
              <a:cxnLst/>
              <a:rect l="l" t="t" r="r" b="b"/>
              <a:pathLst>
                <a:path w="10680065" h="3400806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225" y="0"/>
                  </a:lnTo>
                  <a:cubicBezTo>
                    <a:pt x="10570845" y="0"/>
                    <a:pt x="10680065" y="109220"/>
                    <a:pt x="10680065" y="243840"/>
                  </a:cubicBezTo>
                  <a:lnTo>
                    <a:pt x="10680065" y="3156966"/>
                  </a:lnTo>
                  <a:cubicBezTo>
                    <a:pt x="10680065" y="3291586"/>
                    <a:pt x="10570845" y="3400806"/>
                    <a:pt x="10436225" y="3400806"/>
                  </a:cubicBezTo>
                  <a:lnTo>
                    <a:pt x="243840" y="3400806"/>
                  </a:lnTo>
                  <a:cubicBezTo>
                    <a:pt x="109220" y="3400806"/>
                    <a:pt x="0" y="3291586"/>
                    <a:pt x="0" y="3156966"/>
                  </a:cubicBez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9285685" y="3277641"/>
            <a:ext cx="8010079" cy="152400"/>
            <a:chOff x="0" y="0"/>
            <a:chExt cx="10680105" cy="203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680065" cy="203200"/>
            </a:xfrm>
            <a:custGeom>
              <a:avLst/>
              <a:gdLst/>
              <a:ahLst/>
              <a:cxnLst/>
              <a:rect l="l" t="t" r="r" b="b"/>
              <a:pathLst>
                <a:path w="10680065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465" y="0"/>
                  </a:lnTo>
                  <a:cubicBezTo>
                    <a:pt x="10634599" y="0"/>
                    <a:pt x="10680065" y="45466"/>
                    <a:pt x="10680065" y="101600"/>
                  </a:cubicBezTo>
                  <a:cubicBezTo>
                    <a:pt x="10680065" y="157734"/>
                    <a:pt x="10634599" y="203200"/>
                    <a:pt x="10578465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2865372" y="2890540"/>
            <a:ext cx="850553" cy="850552"/>
            <a:chOff x="0" y="0"/>
            <a:chExt cx="1134070" cy="113407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3120464" y="2998440"/>
            <a:ext cx="340221" cy="52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50"/>
              </a:lnSpc>
            </a:pPr>
            <a:r>
              <a:rPr lang="en-US" sz="2625">
                <a:solidFill>
                  <a:srgbClr val="000000"/>
                </a:solidFill>
                <a:latin typeface="Fraunces"/>
                <a:ea typeface="Fraunces"/>
                <a:cs typeface="Fraunces"/>
                <a:sym typeface="Fraunces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07302" y="4014936"/>
            <a:ext cx="408250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Cross-Platform Support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607302" y="4532710"/>
            <a:ext cx="7366844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Seamless notifications across Windows, macOS, and Linux.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992238" y="6575077"/>
            <a:ext cx="8009930" cy="2096989"/>
            <a:chOff x="0" y="0"/>
            <a:chExt cx="10679907" cy="2795985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679938" cy="2796032"/>
            </a:xfrm>
            <a:custGeom>
              <a:avLst/>
              <a:gdLst/>
              <a:ahLst/>
              <a:cxnLst/>
              <a:rect l="l" t="t" r="r" b="b"/>
              <a:pathLst>
                <a:path w="10679938" h="2796032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2552192"/>
                  </a:lnTo>
                  <a:cubicBezTo>
                    <a:pt x="10679938" y="2686812"/>
                    <a:pt x="10570718" y="2796032"/>
                    <a:pt x="10436098" y="2796032"/>
                  </a:cubicBezTo>
                  <a:lnTo>
                    <a:pt x="243840" y="2796032"/>
                  </a:lnTo>
                  <a:cubicBezTo>
                    <a:pt x="109220" y="2796032"/>
                    <a:pt x="0" y="2686812"/>
                    <a:pt x="0" y="2552192"/>
                  </a:cubicBez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992238" y="6536977"/>
            <a:ext cx="8009930" cy="152400"/>
            <a:chOff x="0" y="0"/>
            <a:chExt cx="10679907" cy="2032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338" y="0"/>
                  </a:lnTo>
                  <a:cubicBezTo>
                    <a:pt x="10634472" y="0"/>
                    <a:pt x="10679938" y="45466"/>
                    <a:pt x="10679938" y="101600"/>
                  </a:cubicBezTo>
                  <a:cubicBezTo>
                    <a:pt x="10679938" y="157734"/>
                    <a:pt x="10634472" y="203200"/>
                    <a:pt x="10578338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4571925" y="6149876"/>
            <a:ext cx="850553" cy="850552"/>
            <a:chOff x="0" y="0"/>
            <a:chExt cx="1134070" cy="113407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4827018" y="6257776"/>
            <a:ext cx="340221" cy="52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50"/>
              </a:lnSpc>
            </a:pPr>
            <a:r>
              <a:rPr lang="en-US" sz="2625">
                <a:solidFill>
                  <a:srgbClr val="000000"/>
                </a:solidFill>
                <a:latin typeface="Fraunces"/>
                <a:ea typeface="Fraunces"/>
                <a:cs typeface="Fraunces"/>
                <a:sym typeface="Fraunces"/>
              </a:rPr>
              <a:t>3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13855" y="7274273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Persistent Storage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3855" y="7792045"/>
            <a:ext cx="7366695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Notifications saved in JSON format for continuity.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9285685" y="6575077"/>
            <a:ext cx="8010079" cy="2096989"/>
            <a:chOff x="0" y="0"/>
            <a:chExt cx="10680105" cy="2795985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680065" cy="2796032"/>
            </a:xfrm>
            <a:custGeom>
              <a:avLst/>
              <a:gdLst/>
              <a:ahLst/>
              <a:cxnLst/>
              <a:rect l="l" t="t" r="r" b="b"/>
              <a:pathLst>
                <a:path w="10680065" h="2796032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225" y="0"/>
                  </a:lnTo>
                  <a:cubicBezTo>
                    <a:pt x="10570845" y="0"/>
                    <a:pt x="10680065" y="109220"/>
                    <a:pt x="10680065" y="243840"/>
                  </a:cubicBezTo>
                  <a:lnTo>
                    <a:pt x="10680065" y="2552192"/>
                  </a:lnTo>
                  <a:cubicBezTo>
                    <a:pt x="10680065" y="2686812"/>
                    <a:pt x="10570845" y="2796032"/>
                    <a:pt x="10436225" y="2796032"/>
                  </a:cubicBezTo>
                  <a:lnTo>
                    <a:pt x="243840" y="2796032"/>
                  </a:lnTo>
                  <a:cubicBezTo>
                    <a:pt x="109220" y="2796032"/>
                    <a:pt x="0" y="2686812"/>
                    <a:pt x="0" y="2552192"/>
                  </a:cubicBez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9285685" y="6536977"/>
            <a:ext cx="8010079" cy="152400"/>
            <a:chOff x="0" y="0"/>
            <a:chExt cx="10680105" cy="2032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0680065" cy="203200"/>
            </a:xfrm>
            <a:custGeom>
              <a:avLst/>
              <a:gdLst/>
              <a:ahLst/>
              <a:cxnLst/>
              <a:rect l="l" t="t" r="r" b="b"/>
              <a:pathLst>
                <a:path w="10680065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465" y="0"/>
                  </a:lnTo>
                  <a:cubicBezTo>
                    <a:pt x="10634599" y="0"/>
                    <a:pt x="10680065" y="45466"/>
                    <a:pt x="10680065" y="101600"/>
                  </a:cubicBezTo>
                  <a:cubicBezTo>
                    <a:pt x="10680065" y="157734"/>
                    <a:pt x="10634599" y="203200"/>
                    <a:pt x="10578465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12865372" y="6149876"/>
            <a:ext cx="850553" cy="850552"/>
            <a:chOff x="0" y="0"/>
            <a:chExt cx="1134070" cy="113407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sp>
        <p:nvSpPr>
          <p:cNvPr id="40" name="TextBox 40"/>
          <p:cNvSpPr txBox="1"/>
          <p:nvPr/>
        </p:nvSpPr>
        <p:spPr>
          <a:xfrm>
            <a:off x="13120464" y="6257776"/>
            <a:ext cx="340221" cy="52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50"/>
              </a:lnSpc>
            </a:pPr>
            <a:r>
              <a:rPr lang="en-US" sz="2625">
                <a:solidFill>
                  <a:srgbClr val="000000"/>
                </a:solidFill>
                <a:latin typeface="Fraunces"/>
                <a:ea typeface="Fraunces"/>
                <a:cs typeface="Fraunces"/>
                <a:sym typeface="Fraunces"/>
              </a:rPr>
              <a:t>4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607302" y="7274273"/>
            <a:ext cx="3871912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Background Operation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607302" y="7792045"/>
            <a:ext cx="7366844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Threading ensures a responsive UI without freezing.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1784360" y="1190328"/>
            <a:ext cx="6149131" cy="7906196"/>
            <a:chOff x="0" y="0"/>
            <a:chExt cx="8198842" cy="10541595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8198866" cy="10541635"/>
            </a:xfrm>
            <a:custGeom>
              <a:avLst/>
              <a:gdLst/>
              <a:ahLst/>
              <a:cxnLst/>
              <a:rect l="l" t="t" r="r" b="b"/>
              <a:pathLst>
                <a:path w="8198866" h="10541635">
                  <a:moveTo>
                    <a:pt x="0" y="0"/>
                  </a:moveTo>
                  <a:lnTo>
                    <a:pt x="8198866" y="0"/>
                  </a:lnTo>
                  <a:lnTo>
                    <a:pt x="8198866" y="10541635"/>
                  </a:lnTo>
                  <a:lnTo>
                    <a:pt x="0" y="10541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27" b="-26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992238" y="3930104"/>
            <a:ext cx="5670649" cy="727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System Architecture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2238" y="4872037"/>
            <a:ext cx="944552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The application is structured into distinct modules: the GUI for user interaction, a storage module for data persistence, and a notification module handling cross-platform alerts.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1784360" y="1190328"/>
            <a:ext cx="6149131" cy="7906196"/>
            <a:chOff x="0" y="0"/>
            <a:chExt cx="8198842" cy="10541595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8198866" cy="10541635"/>
            </a:xfrm>
            <a:custGeom>
              <a:avLst/>
              <a:gdLst/>
              <a:ahLst/>
              <a:cxnLst/>
              <a:rect l="l" t="t" r="r" b="b"/>
              <a:pathLst>
                <a:path w="8198866" h="10541635">
                  <a:moveTo>
                    <a:pt x="0" y="0"/>
                  </a:moveTo>
                  <a:lnTo>
                    <a:pt x="8198866" y="0"/>
                  </a:lnTo>
                  <a:lnTo>
                    <a:pt x="8198866" y="10541635"/>
                  </a:lnTo>
                  <a:lnTo>
                    <a:pt x="0" y="10541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27" b="-26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992238" y="2058889"/>
            <a:ext cx="6050756" cy="727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Notification Workflow</a:t>
            </a: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992238" y="3105596"/>
            <a:ext cx="1417588" cy="1701105"/>
            <a:chOff x="0" y="0"/>
            <a:chExt cx="1890117" cy="2268140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890141" cy="2268093"/>
            </a:xfrm>
            <a:custGeom>
              <a:avLst/>
              <a:gdLst/>
              <a:ahLst/>
              <a:cxnLst/>
              <a:rect l="l" t="t" r="r" b="b"/>
              <a:pathLst>
                <a:path w="1890141" h="2268093">
                  <a:moveTo>
                    <a:pt x="0" y="0"/>
                  </a:moveTo>
                  <a:lnTo>
                    <a:pt x="1890141" y="0"/>
                  </a:lnTo>
                  <a:lnTo>
                    <a:pt x="1890141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55" r="1" b="-58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2693342" y="3379589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User Input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693342" y="3897363"/>
            <a:ext cx="7744420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Define notification details in the GUI.</a:t>
            </a:r>
          </a:p>
        </p:txBody>
      </p: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992238" y="4806702"/>
            <a:ext cx="1417588" cy="1701105"/>
            <a:chOff x="0" y="0"/>
            <a:chExt cx="1890117" cy="2268140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1890141" cy="2268093"/>
            </a:xfrm>
            <a:custGeom>
              <a:avLst/>
              <a:gdLst/>
              <a:ahLst/>
              <a:cxnLst/>
              <a:rect l="l" t="t" r="r" b="b"/>
              <a:pathLst>
                <a:path w="1890141" h="2268093">
                  <a:moveTo>
                    <a:pt x="0" y="0"/>
                  </a:moveTo>
                  <a:lnTo>
                    <a:pt x="1890141" y="0"/>
                  </a:lnTo>
                  <a:lnTo>
                    <a:pt x="1890141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55" r="1" b="-58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2693342" y="5080695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Schedule &amp; Store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693342" y="5598467"/>
            <a:ext cx="7744420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App schedules and saves notification to JSON.</a:t>
            </a:r>
          </a:p>
        </p:txBody>
      </p: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992238" y="6507808"/>
            <a:ext cx="1417588" cy="1701105"/>
            <a:chOff x="0" y="0"/>
            <a:chExt cx="1890117" cy="2268140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1890141" cy="2268093"/>
            </a:xfrm>
            <a:custGeom>
              <a:avLst/>
              <a:gdLst/>
              <a:ahLst/>
              <a:cxnLst/>
              <a:rect l="l" t="t" r="r" b="b"/>
              <a:pathLst>
                <a:path w="1890141" h="2268093">
                  <a:moveTo>
                    <a:pt x="0" y="0"/>
                  </a:moveTo>
                  <a:lnTo>
                    <a:pt x="1890141" y="0"/>
                  </a:lnTo>
                  <a:lnTo>
                    <a:pt x="1890141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t="-55" r="1" b="-58"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2693342" y="678180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Trigger &amp; Notify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693342" y="7299572"/>
            <a:ext cx="7744420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At set time, notification is displayed.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864221"/>
            <a:ext cx="5670649" cy="727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Technical Stack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3184923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Core Framework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816102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EBECEF"/>
                </a:solidFill>
                <a:latin typeface="Arimo Bold"/>
                <a:ea typeface="Arimo Bold"/>
                <a:cs typeface="Arimo Bold"/>
                <a:sym typeface="Arimo Bold"/>
              </a:rPr>
              <a:t>Tkinter:</a:t>
            </a: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 For intuitive and responsive GUI development.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510212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Utility Libraries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5733306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EBECEF"/>
                </a:solidFill>
                <a:latin typeface="Arimo Bold"/>
                <a:ea typeface="Arimo Bold"/>
                <a:cs typeface="Arimo Bold"/>
                <a:sym typeface="Arimo Bold"/>
              </a:rPr>
              <a:t>Pillow:</a:t>
            </a: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 For image processing, including PNG-to-ICO conversion.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6739681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EBECEF"/>
                </a:solidFill>
                <a:latin typeface="Arimo Bold"/>
                <a:ea typeface="Arimo Bold"/>
                <a:cs typeface="Arimo Bold"/>
                <a:sym typeface="Arimo Bold"/>
              </a:rPr>
              <a:t>Plyer:</a:t>
            </a: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 For abstracting cross-platform notification calls.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7746057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EBECEF"/>
                </a:solidFill>
                <a:latin typeface="Arimo Bold"/>
                <a:ea typeface="Arimo Bold"/>
                <a:cs typeface="Arimo Bold"/>
                <a:sym typeface="Arimo Bold"/>
              </a:rPr>
              <a:t>Winotify:</a:t>
            </a: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 For native Windows 10 toast notifications.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99401" y="3184923"/>
            <a:ext cx="4127450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Packaging &amp; Persistence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99401" y="3816102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EBECEF"/>
                </a:solidFill>
                <a:latin typeface="Arimo Bold"/>
                <a:ea typeface="Arimo Bold"/>
                <a:cs typeface="Arimo Bold"/>
                <a:sym typeface="Arimo Bold"/>
              </a:rPr>
              <a:t>PyInstaller:</a:t>
            </a: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 To create standalone executable files.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99401" y="4368850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EBECEF"/>
                </a:solidFill>
                <a:latin typeface="Arimo Bold"/>
                <a:ea typeface="Arimo Bold"/>
                <a:cs typeface="Arimo Bold"/>
                <a:sym typeface="Arimo Bold"/>
              </a:rPr>
              <a:t>JSON:</a:t>
            </a: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 For efficient and readable data storage.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99401" y="5201245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Concurrency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99401" y="5832425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EBECEF"/>
                </a:solidFill>
                <a:latin typeface="Arimo Bold"/>
                <a:ea typeface="Arimo Bold"/>
                <a:cs typeface="Arimo Bold"/>
                <a:sym typeface="Arimo Bold"/>
              </a:rPr>
              <a:t>Threading:</a:t>
            </a: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 To ensure smooth background operations.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2253258"/>
            <a:ext cx="5670649" cy="727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Advantages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5" y="3543300"/>
            <a:ext cx="5254973" cy="3249960"/>
            <a:chOff x="0" y="0"/>
            <a:chExt cx="7006630" cy="4333280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93890" cy="4320540"/>
            </a:xfrm>
            <a:custGeom>
              <a:avLst/>
              <a:gdLst/>
              <a:ahLst/>
              <a:cxnLst/>
              <a:rect l="l" t="t" r="r" b="b"/>
              <a:pathLst>
                <a:path w="6993890" h="4320540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161790"/>
                  </a:lnTo>
                  <a:cubicBezTo>
                    <a:pt x="6993890" y="4249420"/>
                    <a:pt x="6922770" y="4320540"/>
                    <a:pt x="6834886" y="4320540"/>
                  </a:cubicBezTo>
                  <a:lnTo>
                    <a:pt x="159004" y="4320540"/>
                  </a:lnTo>
                  <a:cubicBezTo>
                    <a:pt x="71120" y="4320540"/>
                    <a:pt x="0" y="4249547"/>
                    <a:pt x="0" y="4161790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006717" cy="4333240"/>
            </a:xfrm>
            <a:custGeom>
              <a:avLst/>
              <a:gdLst/>
              <a:ahLst/>
              <a:cxnLst/>
              <a:rect l="l" t="t" r="r" b="b"/>
              <a:pathLst>
                <a:path w="7006717" h="4333240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4168140"/>
                  </a:lnTo>
                  <a:lnTo>
                    <a:pt x="7000367" y="4168140"/>
                  </a:lnTo>
                  <a:lnTo>
                    <a:pt x="7006717" y="4168140"/>
                  </a:lnTo>
                  <a:cubicBezTo>
                    <a:pt x="7006717" y="4259326"/>
                    <a:pt x="6932676" y="4333240"/>
                    <a:pt x="6841363" y="4333240"/>
                  </a:cubicBezTo>
                  <a:lnTo>
                    <a:pt x="6841363" y="4326890"/>
                  </a:lnTo>
                  <a:lnTo>
                    <a:pt x="6841363" y="4333240"/>
                  </a:lnTo>
                  <a:lnTo>
                    <a:pt x="165354" y="4333240"/>
                  </a:lnTo>
                  <a:lnTo>
                    <a:pt x="165354" y="4326890"/>
                  </a:lnTo>
                  <a:lnTo>
                    <a:pt x="165354" y="4333240"/>
                  </a:lnTo>
                  <a:cubicBezTo>
                    <a:pt x="74041" y="4333240"/>
                    <a:pt x="0" y="4259326"/>
                    <a:pt x="0" y="4168140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168140"/>
                  </a:lnTo>
                  <a:lnTo>
                    <a:pt x="6350" y="4168140"/>
                  </a:lnTo>
                  <a:lnTo>
                    <a:pt x="12700" y="4168140"/>
                  </a:lnTo>
                  <a:cubicBezTo>
                    <a:pt x="12700" y="4252341"/>
                    <a:pt x="81026" y="4320540"/>
                    <a:pt x="165354" y="4320540"/>
                  </a:cubicBezTo>
                  <a:lnTo>
                    <a:pt x="6841363" y="4320540"/>
                  </a:lnTo>
                  <a:cubicBezTo>
                    <a:pt x="6925691" y="4320540"/>
                    <a:pt x="6994017" y="4252341"/>
                    <a:pt x="6994017" y="4168140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363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285280" y="3841105"/>
            <a:ext cx="850552" cy="850552"/>
            <a:chOff x="0" y="0"/>
            <a:chExt cx="1134070" cy="113407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519238" y="4027140"/>
            <a:ext cx="382637" cy="478334"/>
            <a:chOff x="0" y="0"/>
            <a:chExt cx="510183" cy="637778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510159" cy="637794"/>
            </a:xfrm>
            <a:custGeom>
              <a:avLst/>
              <a:gdLst/>
              <a:ahLst/>
              <a:cxnLst/>
              <a:rect l="l" t="t" r="r" b="b"/>
              <a:pathLst>
                <a:path w="510159" h="637794">
                  <a:moveTo>
                    <a:pt x="0" y="0"/>
                  </a:moveTo>
                  <a:lnTo>
                    <a:pt x="510159" y="0"/>
                  </a:lnTo>
                  <a:lnTo>
                    <a:pt x="510159" y="637794"/>
                  </a:lnTo>
                  <a:lnTo>
                    <a:pt x="0" y="637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" r="-8" b="2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1285280" y="4965650"/>
            <a:ext cx="3876675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Enhanced Productivity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5280" y="5483424"/>
            <a:ext cx="4659362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Never miss a deadline or important event again.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6516440" y="3543300"/>
            <a:ext cx="5254973" cy="3249960"/>
            <a:chOff x="0" y="0"/>
            <a:chExt cx="7006630" cy="4333280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6993890" cy="4320540"/>
            </a:xfrm>
            <a:custGeom>
              <a:avLst/>
              <a:gdLst/>
              <a:ahLst/>
              <a:cxnLst/>
              <a:rect l="l" t="t" r="r" b="b"/>
              <a:pathLst>
                <a:path w="6993890" h="4320540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161790"/>
                  </a:lnTo>
                  <a:cubicBezTo>
                    <a:pt x="6993890" y="4249420"/>
                    <a:pt x="6922770" y="4320540"/>
                    <a:pt x="6834886" y="4320540"/>
                  </a:cubicBezTo>
                  <a:lnTo>
                    <a:pt x="159004" y="4320540"/>
                  </a:lnTo>
                  <a:cubicBezTo>
                    <a:pt x="71120" y="4320540"/>
                    <a:pt x="0" y="4249547"/>
                    <a:pt x="0" y="4161790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7006717" cy="4333240"/>
            </a:xfrm>
            <a:custGeom>
              <a:avLst/>
              <a:gdLst/>
              <a:ahLst/>
              <a:cxnLst/>
              <a:rect l="l" t="t" r="r" b="b"/>
              <a:pathLst>
                <a:path w="7006717" h="4333240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4168140"/>
                  </a:lnTo>
                  <a:lnTo>
                    <a:pt x="7000367" y="4168140"/>
                  </a:lnTo>
                  <a:lnTo>
                    <a:pt x="7006717" y="4168140"/>
                  </a:lnTo>
                  <a:cubicBezTo>
                    <a:pt x="7006717" y="4259326"/>
                    <a:pt x="6932676" y="4333240"/>
                    <a:pt x="6841363" y="4333240"/>
                  </a:cubicBezTo>
                  <a:lnTo>
                    <a:pt x="6841363" y="4326890"/>
                  </a:lnTo>
                  <a:lnTo>
                    <a:pt x="6841363" y="4333240"/>
                  </a:lnTo>
                  <a:lnTo>
                    <a:pt x="165354" y="4333240"/>
                  </a:lnTo>
                  <a:lnTo>
                    <a:pt x="165354" y="4326890"/>
                  </a:lnTo>
                  <a:lnTo>
                    <a:pt x="165354" y="4333240"/>
                  </a:lnTo>
                  <a:cubicBezTo>
                    <a:pt x="74041" y="4333240"/>
                    <a:pt x="0" y="4259326"/>
                    <a:pt x="0" y="4168140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168140"/>
                  </a:lnTo>
                  <a:lnTo>
                    <a:pt x="6350" y="4168140"/>
                  </a:lnTo>
                  <a:lnTo>
                    <a:pt x="12700" y="4168140"/>
                  </a:lnTo>
                  <a:cubicBezTo>
                    <a:pt x="12700" y="4252341"/>
                    <a:pt x="81026" y="4320540"/>
                    <a:pt x="165354" y="4320540"/>
                  </a:cubicBezTo>
                  <a:lnTo>
                    <a:pt x="6841363" y="4320540"/>
                  </a:lnTo>
                  <a:cubicBezTo>
                    <a:pt x="6925691" y="4320540"/>
                    <a:pt x="6994017" y="4252341"/>
                    <a:pt x="6994017" y="4168140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363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6814245" y="3841105"/>
            <a:ext cx="850552" cy="850552"/>
            <a:chOff x="0" y="0"/>
            <a:chExt cx="1134070" cy="113407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7048202" y="4027140"/>
            <a:ext cx="382637" cy="478334"/>
            <a:chOff x="0" y="0"/>
            <a:chExt cx="510183" cy="637778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510159" cy="637794"/>
            </a:xfrm>
            <a:custGeom>
              <a:avLst/>
              <a:gdLst/>
              <a:ahLst/>
              <a:cxnLst/>
              <a:rect l="l" t="t" r="r" b="b"/>
              <a:pathLst>
                <a:path w="510159" h="637794">
                  <a:moveTo>
                    <a:pt x="0" y="0"/>
                  </a:moveTo>
                  <a:lnTo>
                    <a:pt x="510159" y="0"/>
                  </a:lnTo>
                  <a:lnTo>
                    <a:pt x="510159" y="637794"/>
                  </a:lnTo>
                  <a:lnTo>
                    <a:pt x="0" y="637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8" b="2"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6814245" y="496565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High Customization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814245" y="5483424"/>
            <a:ext cx="4659362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Tailor notifications to your exact needs.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2045404" y="3543300"/>
            <a:ext cx="5254973" cy="3249960"/>
            <a:chOff x="0" y="0"/>
            <a:chExt cx="7006630" cy="4333280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6993890" cy="4320540"/>
            </a:xfrm>
            <a:custGeom>
              <a:avLst/>
              <a:gdLst/>
              <a:ahLst/>
              <a:cxnLst/>
              <a:rect l="l" t="t" r="r" b="b"/>
              <a:pathLst>
                <a:path w="6993890" h="4320540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161790"/>
                  </a:lnTo>
                  <a:cubicBezTo>
                    <a:pt x="6993890" y="4249420"/>
                    <a:pt x="6922770" y="4320540"/>
                    <a:pt x="6834886" y="4320540"/>
                  </a:cubicBezTo>
                  <a:lnTo>
                    <a:pt x="159004" y="4320540"/>
                  </a:lnTo>
                  <a:cubicBezTo>
                    <a:pt x="71120" y="4320540"/>
                    <a:pt x="0" y="4249547"/>
                    <a:pt x="0" y="4161790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7006717" cy="4333240"/>
            </a:xfrm>
            <a:custGeom>
              <a:avLst/>
              <a:gdLst/>
              <a:ahLst/>
              <a:cxnLst/>
              <a:rect l="l" t="t" r="r" b="b"/>
              <a:pathLst>
                <a:path w="7006717" h="4333240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4168140"/>
                  </a:lnTo>
                  <a:lnTo>
                    <a:pt x="7000367" y="4168140"/>
                  </a:lnTo>
                  <a:lnTo>
                    <a:pt x="7006717" y="4168140"/>
                  </a:lnTo>
                  <a:cubicBezTo>
                    <a:pt x="7006717" y="4259326"/>
                    <a:pt x="6932676" y="4333240"/>
                    <a:pt x="6841363" y="4333240"/>
                  </a:cubicBezTo>
                  <a:lnTo>
                    <a:pt x="6841363" y="4326890"/>
                  </a:lnTo>
                  <a:lnTo>
                    <a:pt x="6841363" y="4333240"/>
                  </a:lnTo>
                  <a:lnTo>
                    <a:pt x="165354" y="4333240"/>
                  </a:lnTo>
                  <a:lnTo>
                    <a:pt x="165354" y="4326890"/>
                  </a:lnTo>
                  <a:lnTo>
                    <a:pt x="165354" y="4333240"/>
                  </a:lnTo>
                  <a:cubicBezTo>
                    <a:pt x="74041" y="4333240"/>
                    <a:pt x="0" y="4259326"/>
                    <a:pt x="0" y="4168140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168140"/>
                  </a:lnTo>
                  <a:lnTo>
                    <a:pt x="6350" y="4168140"/>
                  </a:lnTo>
                  <a:lnTo>
                    <a:pt x="12700" y="4168140"/>
                  </a:lnTo>
                  <a:cubicBezTo>
                    <a:pt x="12700" y="4252341"/>
                    <a:pt x="81026" y="4320540"/>
                    <a:pt x="165354" y="4320540"/>
                  </a:cubicBezTo>
                  <a:lnTo>
                    <a:pt x="6841363" y="4320540"/>
                  </a:lnTo>
                  <a:cubicBezTo>
                    <a:pt x="6925691" y="4320540"/>
                    <a:pt x="6994017" y="4252341"/>
                    <a:pt x="6994017" y="4168140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363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2343210" y="3841105"/>
            <a:ext cx="850553" cy="850552"/>
            <a:chOff x="0" y="0"/>
            <a:chExt cx="1134070" cy="113407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8C98CA"/>
            </a:solidFill>
          </p:spPr>
        </p:sp>
      </p:grpSp>
      <p:grpSp>
        <p:nvGrpSpPr>
          <p:cNvPr id="30" name="Group 30"/>
          <p:cNvGrpSpPr>
            <a:grpSpLocks noChangeAspect="1"/>
          </p:cNvGrpSpPr>
          <p:nvPr/>
        </p:nvGrpSpPr>
        <p:grpSpPr>
          <a:xfrm>
            <a:off x="12577167" y="4027140"/>
            <a:ext cx="382638" cy="478334"/>
            <a:chOff x="0" y="0"/>
            <a:chExt cx="510183" cy="637778"/>
          </a:xfrm>
        </p:grpSpPr>
        <p:sp>
          <p:nvSpPr>
            <p:cNvPr id="31" name="Freeform 31" descr="preencoded.png"/>
            <p:cNvSpPr/>
            <p:nvPr/>
          </p:nvSpPr>
          <p:spPr>
            <a:xfrm>
              <a:off x="0" y="0"/>
              <a:ext cx="510159" cy="637794"/>
            </a:xfrm>
            <a:custGeom>
              <a:avLst/>
              <a:gdLst/>
              <a:ahLst/>
              <a:cxnLst/>
              <a:rect l="l" t="t" r="r" b="b"/>
              <a:pathLst>
                <a:path w="510159" h="637794">
                  <a:moveTo>
                    <a:pt x="0" y="0"/>
                  </a:moveTo>
                  <a:lnTo>
                    <a:pt x="510159" y="0"/>
                  </a:lnTo>
                  <a:lnTo>
                    <a:pt x="510159" y="637794"/>
                  </a:lnTo>
                  <a:lnTo>
                    <a:pt x="0" y="637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" r="-8" b="2"/>
              </a:stretch>
            </a:blipFill>
          </p:spPr>
        </p:sp>
      </p:grpSp>
      <p:sp>
        <p:nvSpPr>
          <p:cNvPr id="32" name="TextBox 32"/>
          <p:cNvSpPr txBox="1"/>
          <p:nvPr/>
        </p:nvSpPr>
        <p:spPr>
          <a:xfrm>
            <a:off x="12343210" y="496565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Broad Compatibility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343210" y="5483424"/>
            <a:ext cx="4659362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Works seamlessly across major operating systems.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92238" y="7002661"/>
            <a:ext cx="16303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This application stands out by offering a highly customizable, reliable, and cross-platform solution for desktop notifications, significantly boosting user productivity.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028807" y="3788420"/>
            <a:ext cx="7088237" cy="905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5013871"/>
            <a:ext cx="944552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For your time and consideration. I am confident that "Task &amp; Reminder Notifier" demonstrates strong technical skills and practical problem-solving.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347</Words>
  <Application>Microsoft Office PowerPoint</Application>
  <PresentationFormat>Custom</PresentationFormat>
  <Paragraphs>72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Arimo</vt:lpstr>
      <vt:lpstr>Fraunces</vt:lpstr>
      <vt:lpstr>Calibri</vt:lpstr>
      <vt:lpstr>Arimo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Task-and-Reminder-Notifier.pptx</dc:title>
  <cp:lastModifiedBy>Gopesh Sharma</cp:lastModifiedBy>
  <cp:revision>2</cp:revision>
  <dcterms:created xsi:type="dcterms:W3CDTF">2006-08-16T00:00:00Z</dcterms:created>
  <dcterms:modified xsi:type="dcterms:W3CDTF">2025-08-15T09:10:43Z</dcterms:modified>
  <dc:identifier>DAGwIUZTPns</dc:identifier>
</cp:coreProperties>
</file>

<file path=docProps/thumbnail.jpeg>
</file>